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3" r:id="rId11"/>
    <p:sldId id="265" r:id="rId12"/>
    <p:sldId id="271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21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CB62093-8DDF-4332-90DE-2D45F7B1C0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2F2C7B1-7691-4451-8258-37E78EF1BDA3}" type="datetimeFigureOut">
              <a:rPr lang="en-US" smtClean="0"/>
              <a:t>12/13/2013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8183502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Accelerated Stochastic Progressive Photon Mapper on the GPU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Ishaan Singh, </a:t>
            </a:r>
            <a:r>
              <a:rPr lang="en-US" dirty="0" err="1" smtClean="0"/>
              <a:t>Yingting</a:t>
            </a:r>
            <a:r>
              <a:rPr lang="en-US" dirty="0" smtClean="0"/>
              <a:t> Xiao, </a:t>
            </a:r>
            <a:r>
              <a:rPr lang="en-US" dirty="0" err="1" smtClean="0"/>
              <a:t>Xiaoyan</a:t>
            </a:r>
            <a:r>
              <a:rPr lang="en-US" dirty="0" smtClean="0"/>
              <a:t> Zhu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8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ishaan13/PhotonMapper/blob/master/renders/video/glassDragon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09600"/>
            <a:ext cx="5335454" cy="54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6248400"/>
            <a:ext cx="675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Refractive Stanford dragon, about 1 second per iteration on a GTX 480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ishaan13/PhotonMapper/blob/master/renders/video/finalCover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6" y="914400"/>
            <a:ext cx="8315325" cy="47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8409" y="5879068"/>
            <a:ext cx="550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Reflective Stanford bunny and refractive Stanford dragon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7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https://vimeo.com/81835028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5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SAH vs Midpoint Split </a:t>
            </a:r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s://github.com/ishaan13/PhotonMapper/blob/master/performance_chart/chart_1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84" y="1655164"/>
            <a:ext cx="6791325" cy="45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61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Brute </a:t>
            </a:r>
            <a:r>
              <a:rPr lang="en-US" sz="3600" dirty="0"/>
              <a:t>F</a:t>
            </a:r>
            <a:r>
              <a:rPr lang="en-US" sz="3600" dirty="0" smtClean="0"/>
              <a:t>orce Search vs Hash Grid Search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github.com/ishaan13/PhotonMapper/blob/master/performance_chart/chart_2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7924800" cy="419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4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Comparison of Different Rendering Modes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github.com/ishaan13/PhotonMapper/blob/master/performance_chart/chart_4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535013" cy="42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98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Up with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github.com/ishaan13/PhotonMapper/blob/master/performance_chart/chart_3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8670"/>
            <a:ext cx="7637721" cy="489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5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Rendering technique based on irradiance caching and bidirectional </a:t>
            </a:r>
            <a:r>
              <a:rPr lang="en-US" dirty="0" err="1" smtClean="0"/>
              <a:t>pathtracing</a:t>
            </a:r>
            <a:endParaRPr lang="en-US" dirty="0"/>
          </a:p>
          <a:p>
            <a:r>
              <a:rPr lang="en-US" dirty="0" smtClean="0"/>
              <a:t>Speeds up global illumination computation by caching photons</a:t>
            </a:r>
          </a:p>
          <a:p>
            <a:r>
              <a:rPr lang="en-US" dirty="0" smtClean="0"/>
              <a:t>Combines direct illumination from </a:t>
            </a:r>
            <a:r>
              <a:rPr lang="en-US" dirty="0" err="1" smtClean="0"/>
              <a:t>raytracing</a:t>
            </a:r>
            <a:r>
              <a:rPr lang="en-US" dirty="0" smtClean="0"/>
              <a:t> with a final gather step to account for GI. </a:t>
            </a:r>
          </a:p>
          <a:p>
            <a:r>
              <a:rPr lang="en-US" dirty="0" smtClean="0"/>
              <a:t>Less noisy than </a:t>
            </a:r>
            <a:r>
              <a:rPr lang="en-US" dirty="0" err="1" smtClean="0"/>
              <a:t>pathtracing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 to store a lot of photons for compute GI. </a:t>
            </a:r>
          </a:p>
          <a:p>
            <a:r>
              <a:rPr lang="en-US" dirty="0" smtClean="0"/>
              <a:t>This problem is solved by using a progressive photon map</a:t>
            </a:r>
          </a:p>
          <a:p>
            <a:pPr lvl="1"/>
            <a:r>
              <a:rPr lang="en-US" dirty="0" smtClean="0"/>
              <a:t>A smaller number of photons are generated per iteration</a:t>
            </a:r>
          </a:p>
          <a:p>
            <a:pPr lvl="1"/>
            <a:r>
              <a:rPr lang="en-US" dirty="0" smtClean="0"/>
              <a:t>Irradiance averaged across iterations</a:t>
            </a:r>
          </a:p>
        </p:txBody>
      </p:sp>
    </p:spTree>
    <p:extLst>
      <p:ext uri="{BB962C8B-B14F-4D97-AF65-F5344CB8AC3E}">
        <p14:creationId xmlns:p14="http://schemas.microsoft.com/office/powerpoint/2010/main" val="33897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Photon Creation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Emit photons from all lights in the scene</a:t>
            </a:r>
          </a:p>
          <a:p>
            <a:pPr lvl="1"/>
            <a:r>
              <a:rPr lang="en-US" dirty="0" smtClean="0"/>
              <a:t>Bigger lights and lights with more </a:t>
            </a:r>
            <a:r>
              <a:rPr lang="en-US" dirty="0" err="1" smtClean="0"/>
              <a:t>emittance</a:t>
            </a:r>
            <a:r>
              <a:rPr lang="en-US" dirty="0"/>
              <a:t> </a:t>
            </a:r>
            <a:r>
              <a:rPr lang="en-US" dirty="0" smtClean="0"/>
              <a:t>generate more photons</a:t>
            </a:r>
          </a:p>
          <a:p>
            <a:r>
              <a:rPr lang="en-US" dirty="0" smtClean="0"/>
              <a:t>Bounce photons around the scene and intersect with objects in the scene</a:t>
            </a:r>
          </a:p>
          <a:p>
            <a:pPr lvl="1"/>
            <a:r>
              <a:rPr lang="en-US" dirty="0" smtClean="0"/>
              <a:t>Photons are stored when it hits a diffuse surface</a:t>
            </a:r>
          </a:p>
          <a:p>
            <a:pPr lvl="1"/>
            <a:r>
              <a:rPr lang="en-US" dirty="0" smtClean="0"/>
              <a:t>Photons are bounced when it hits a reflective or refractive surface</a:t>
            </a:r>
          </a:p>
          <a:p>
            <a:r>
              <a:rPr lang="en-US" dirty="0" smtClean="0"/>
              <a:t>Use stream compaction to remove “dead” photons that shoot into the 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2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Hash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final gather step, we need to do a K nearest neighbor search</a:t>
            </a:r>
          </a:p>
          <a:p>
            <a:r>
              <a:rPr lang="en-US" dirty="0" smtClean="0"/>
              <a:t>Brute force search is simple but prohibitively expensive</a:t>
            </a:r>
          </a:p>
          <a:p>
            <a:r>
              <a:rPr lang="en-US" dirty="0" smtClean="0"/>
              <a:t>Instead, we use a spatial hash grid</a:t>
            </a:r>
          </a:p>
          <a:p>
            <a:pPr lvl="1"/>
            <a:r>
              <a:rPr lang="en-US" dirty="0" smtClean="0"/>
              <a:t>Each photon is assigned a grid index based on its xyz world position</a:t>
            </a:r>
          </a:p>
          <a:p>
            <a:pPr lvl="1"/>
            <a:r>
              <a:rPr lang="en-US" dirty="0" smtClean="0"/>
              <a:t>Sort the photons by hash value</a:t>
            </a:r>
          </a:p>
          <a:p>
            <a:pPr lvl="1"/>
            <a:r>
              <a:rPr lang="en-US" dirty="0" smtClean="0"/>
              <a:t>Each hash grid cell stores only the start and end index of the photons that it contains</a:t>
            </a:r>
          </a:p>
          <a:p>
            <a:pPr lvl="1"/>
            <a:r>
              <a:rPr lang="en-US" dirty="0" smtClean="0"/>
              <a:t>O(1) look up time for photons when a ray intersects a grid 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8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Stackless</a:t>
            </a:r>
            <a:r>
              <a:rPr lang="en-US" dirty="0" smtClean="0"/>
              <a:t> </a:t>
            </a:r>
            <a:r>
              <a:rPr lang="en-US" dirty="0" err="1" smtClean="0"/>
              <a:t>Kd</a:t>
            </a:r>
            <a:r>
              <a:rPr lang="en-US" dirty="0" smtClean="0"/>
              <a:t>-Tree with Ropes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speed up intersection tests with objects in the scene. </a:t>
            </a:r>
          </a:p>
          <a:p>
            <a:r>
              <a:rPr lang="en-US" dirty="0" smtClean="0"/>
              <a:t>On the CPU, the scene is divided up into a </a:t>
            </a:r>
            <a:r>
              <a:rPr lang="en-US" dirty="0" err="1" smtClean="0"/>
              <a:t>kd</a:t>
            </a:r>
            <a:r>
              <a:rPr lang="en-US" dirty="0" smtClean="0"/>
              <a:t>-tree using surface area heuristics</a:t>
            </a:r>
          </a:p>
          <a:p>
            <a:r>
              <a:rPr lang="en-US" dirty="0" smtClean="0"/>
              <a:t>Ropes are created to connect each </a:t>
            </a:r>
            <a:r>
              <a:rPr lang="en-US" dirty="0" err="1" smtClean="0"/>
              <a:t>kd</a:t>
            </a:r>
            <a:r>
              <a:rPr lang="en-US" dirty="0" smtClean="0"/>
              <a:t> tree node with its 6 neighbors (based on its 6 faces)</a:t>
            </a:r>
          </a:p>
          <a:p>
            <a:r>
              <a:rPr lang="en-US" dirty="0" smtClean="0"/>
              <a:t>Linearize CPU tree data and transfer it to the GPU using a DFS</a:t>
            </a:r>
          </a:p>
          <a:p>
            <a:pPr lvl="1"/>
            <a:r>
              <a:rPr lang="en-US" dirty="0" smtClean="0"/>
              <a:t>Each node stores indices pointing to its children and neighbors</a:t>
            </a:r>
          </a:p>
          <a:p>
            <a:r>
              <a:rPr lang="en-US" dirty="0" smtClean="0"/>
              <a:t>Traverse the tree using ropes</a:t>
            </a:r>
          </a:p>
          <a:p>
            <a:pPr lvl="1"/>
            <a:r>
              <a:rPr lang="en-US" dirty="0" smtClean="0"/>
              <a:t>March ray through the first node it intersects and test for intersection with primitives</a:t>
            </a:r>
          </a:p>
          <a:p>
            <a:pPr lvl="1"/>
            <a:r>
              <a:rPr lang="en-US" dirty="0" smtClean="0"/>
              <a:t>If intersection found, it is the closest</a:t>
            </a:r>
          </a:p>
          <a:p>
            <a:pPr lvl="1"/>
            <a:r>
              <a:rPr lang="en-US" dirty="0" smtClean="0"/>
              <a:t>Else, </a:t>
            </a:r>
            <a:r>
              <a:rPr lang="en-US" dirty="0" err="1" smtClean="0"/>
              <a:t>recurse</a:t>
            </a:r>
            <a:r>
              <a:rPr lang="en-US" dirty="0"/>
              <a:t> </a:t>
            </a:r>
            <a:r>
              <a:rPr lang="en-US" dirty="0" smtClean="0"/>
              <a:t>on its neighbor</a:t>
            </a:r>
          </a:p>
        </p:txBody>
      </p:sp>
    </p:spTree>
    <p:extLst>
      <p:ext uri="{BB962C8B-B14F-4D97-AF65-F5344CB8AC3E}">
        <p14:creationId xmlns:p14="http://schemas.microsoft.com/office/powerpoint/2010/main" val="291390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ishaan13/PhotonMapper/blob/master/renders/video/SphereGlow_500M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16" y="370367"/>
            <a:ext cx="5497033" cy="54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9459" y="6077542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 Million Photons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6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thub.com/ishaan13/PhotonMapper/blob/master/renders/video/dragon.0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"/>
            <a:ext cx="57912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6292334"/>
            <a:ext cx="657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test using the </a:t>
            </a:r>
            <a:r>
              <a:rPr lang="en-US" dirty="0" err="1" smtClean="0"/>
              <a:t>kd</a:t>
            </a:r>
            <a:r>
              <a:rPr lang="en-US" dirty="0" smtClean="0"/>
              <a:t>-tree on the CPU (about 2 seconds to render)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9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thub.com/ishaan13/PhotonMapper/blob/master/renders/video/pathtrace_tetra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6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ishaan13/PhotonMapper/blob/master/renders/video/ppm_tetra.png?raw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17681" y="5791200"/>
            <a:ext cx="525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Photon mapping vs </a:t>
            </a:r>
            <a:r>
              <a:rPr lang="en-US" dirty="0" err="1" smtClean="0"/>
              <a:t>pathtracing</a:t>
            </a:r>
            <a:r>
              <a:rPr lang="en-US" dirty="0" smtClean="0"/>
              <a:t>, both at 500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89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46</TotalTime>
  <Words>420</Words>
  <Application>Microsoft Office PowerPoint</Application>
  <PresentationFormat>On-screen Show (4:3)</PresentationFormat>
  <Paragraphs>48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Adjacency</vt:lpstr>
      <vt:lpstr>Accelerated Stochastic Progressive Photon Mapper on the GPU</vt:lpstr>
      <vt:lpstr>Photon Mapping</vt:lpstr>
      <vt:lpstr>Photon Mapping</vt:lpstr>
      <vt:lpstr>Photon Creation</vt:lpstr>
      <vt:lpstr>Spatial Hash Grid</vt:lpstr>
      <vt:lpstr>Stackless Kd-Tree with Ropes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SAH vs Midpoint Split Kd-tree</vt:lpstr>
      <vt:lpstr>Brute Force Search vs Hash Grid Search</vt:lpstr>
      <vt:lpstr>Comparison of Different Rendering Modes</vt:lpstr>
      <vt:lpstr>Speed Up with Kd-Tree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Progressive Photon Mapper on the GPU</dc:title>
  <dc:creator>nn_xyz</dc:creator>
  <cp:lastModifiedBy>nn_xyz</cp:lastModifiedBy>
  <cp:revision>8</cp:revision>
  <dcterms:created xsi:type="dcterms:W3CDTF">2013-12-13T19:16:35Z</dcterms:created>
  <dcterms:modified xsi:type="dcterms:W3CDTF">2013-12-13T20:03:23Z</dcterms:modified>
</cp:coreProperties>
</file>